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47"/>
  </p:notesMasterIdLst>
  <p:handoutMasterIdLst>
    <p:handoutMasterId r:id="rId48"/>
  </p:handoutMasterIdLst>
  <p:sldIdLst>
    <p:sldId id="446" r:id="rId2"/>
    <p:sldId id="389" r:id="rId3"/>
    <p:sldId id="430" r:id="rId4"/>
    <p:sldId id="477" r:id="rId5"/>
    <p:sldId id="475" r:id="rId6"/>
    <p:sldId id="466" r:id="rId7"/>
    <p:sldId id="392" r:id="rId8"/>
    <p:sldId id="463" r:id="rId9"/>
    <p:sldId id="435" r:id="rId10"/>
    <p:sldId id="682" r:id="rId11"/>
    <p:sldId id="674" r:id="rId12"/>
    <p:sldId id="675" r:id="rId13"/>
    <p:sldId id="427" r:id="rId14"/>
    <p:sldId id="467" r:id="rId15"/>
    <p:sldId id="450" r:id="rId16"/>
    <p:sldId id="394" r:id="rId17"/>
    <p:sldId id="400" r:id="rId18"/>
    <p:sldId id="486" r:id="rId19"/>
    <p:sldId id="485" r:id="rId20"/>
    <p:sldId id="676" r:id="rId21"/>
    <p:sldId id="468" r:id="rId22"/>
    <p:sldId id="452" r:id="rId23"/>
    <p:sldId id="677" r:id="rId24"/>
    <p:sldId id="678" r:id="rId25"/>
    <p:sldId id="679" r:id="rId26"/>
    <p:sldId id="438" r:id="rId27"/>
    <p:sldId id="680" r:id="rId28"/>
    <p:sldId id="459" r:id="rId29"/>
    <p:sldId id="401" r:id="rId30"/>
    <p:sldId id="469" r:id="rId31"/>
    <p:sldId id="453" r:id="rId32"/>
    <p:sldId id="455" r:id="rId33"/>
    <p:sldId id="460" r:id="rId34"/>
    <p:sldId id="402" r:id="rId35"/>
    <p:sldId id="406" r:id="rId36"/>
    <p:sldId id="470" r:id="rId37"/>
    <p:sldId id="407" r:id="rId38"/>
    <p:sldId id="476" r:id="rId39"/>
    <p:sldId id="478" r:id="rId40"/>
    <p:sldId id="424" r:id="rId41"/>
    <p:sldId id="461" r:id="rId42"/>
    <p:sldId id="409" r:id="rId43"/>
    <p:sldId id="457" r:id="rId44"/>
    <p:sldId id="480" r:id="rId45"/>
    <p:sldId id="481" r:id="rId46"/>
  </p:sldIdLst>
  <p:sldSz cx="12192000" cy="6858000"/>
  <p:notesSz cx="7099300" cy="10234613"/>
  <p:custDataLst>
    <p:tags r:id="rId4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99AF"/>
    <a:srgbClr val="97ADA8"/>
    <a:srgbClr val="B8D2C9"/>
    <a:srgbClr val="0033CC"/>
    <a:srgbClr val="CC00CC"/>
    <a:srgbClr val="B7D3C9"/>
    <a:srgbClr val="C3BAD2"/>
    <a:srgbClr val="D0F9FE"/>
    <a:srgbClr val="008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34" autoAdjust="0"/>
    <p:restoredTop sz="93673" autoAdjust="0"/>
  </p:normalViewPr>
  <p:slideViewPr>
    <p:cSldViewPr>
      <p:cViewPr>
        <p:scale>
          <a:sx n="115" d="100"/>
          <a:sy n="115" d="100"/>
        </p:scale>
        <p:origin x="688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0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9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1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3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5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2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5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45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7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2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61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7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7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48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 best when there is a shallow solution, s &lt;&lt; m</a:t>
            </a:r>
          </a:p>
          <a:p>
            <a:r>
              <a:rPr lang="en-US" dirty="0"/>
              <a:t>DFS best when solutions all at m, and fairly common at 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9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breadth-first – spreads out in concentric circles from root. Explores a lot of the state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9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DFS – explores less but finds a terrible solution.</a:t>
            </a:r>
          </a:p>
          <a:p>
            <a:r>
              <a:rPr lang="en-US" dirty="0"/>
              <a:t>Is it checking for repeated states? Yes! (Otherwise it would never 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6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>
                <a:solidFill>
                  <a:srgbClr val="CC00CC"/>
                </a:solidFill>
              </a:rPr>
              <a:t>1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)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baseline="30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) + …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+…+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  = (s+1) + sb + (s-1)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baseline="30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 + … + 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i="0" baseline="0" dirty="0">
                <a:solidFill>
                  <a:srgbClr val="CC00CC"/>
                </a:solidFill>
              </a:rPr>
              <a:t>  =</a:t>
            </a:r>
            <a:r>
              <a:rPr lang="en-US" sz="2400" dirty="0">
                <a:solidFill>
                  <a:srgbClr val="CC00CC"/>
                </a:solidFill>
              </a:rPr>
              <a:t>  </a:t>
            </a:r>
            <a:r>
              <a:rPr lang="en-US" sz="2400" i="1" dirty="0">
                <a:solidFill>
                  <a:srgbClr val="CC00CC"/>
                </a:solidFill>
              </a:rPr>
              <a:t>O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7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29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381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40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1 for shallow, 2 for deep water. 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66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3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Dawn Song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[slides adapted from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0B90-1BDD-2848-A874-6761D1CF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A4E1E-2B14-3A49-8A79-62FE65B7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0" y="1397000"/>
            <a:ext cx="8750300" cy="4064000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325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001001" y="1338648"/>
            <a:ext cx="3886200" cy="5366952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r>
              <a:rPr lang="en-US" sz="2400" dirty="0"/>
              <a:t>Initial state:</a:t>
            </a:r>
          </a:p>
          <a:p>
            <a:pPr lvl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Actions:</a:t>
            </a:r>
          </a:p>
          <a:p>
            <a:pPr lvl="1"/>
            <a:r>
              <a:rPr lang="en-US" sz="2000" dirty="0"/>
              <a:t>Go to adjacent city</a:t>
            </a:r>
          </a:p>
          <a:p>
            <a:pPr eaLnBrk="1" hangingPunct="1"/>
            <a:r>
              <a:rPr lang="en-US" sz="2400" dirty="0"/>
              <a:t>Transition model:</a:t>
            </a:r>
          </a:p>
          <a:p>
            <a:pPr lvl="1"/>
            <a:r>
              <a:rPr lang="en-US" sz="2000" dirty="0"/>
              <a:t>Reach adjacent city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s = </a:t>
            </a:r>
            <a:r>
              <a:rPr lang="en-US" sz="2000" dirty="0"/>
              <a:t>Bucharest?</a:t>
            </a:r>
          </a:p>
          <a:p>
            <a:r>
              <a:rPr lang="en-US" sz="2400" dirty="0"/>
              <a:t>Action cost:</a:t>
            </a:r>
          </a:p>
          <a:p>
            <a:pPr lvl="1"/>
            <a:r>
              <a:rPr lang="en-US" sz="2000" dirty="0"/>
              <a:t>Road distance from </a:t>
            </a: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>
                <a:solidFill>
                  <a:srgbClr val="CC00CC"/>
                </a:solidFill>
              </a:rPr>
              <a:t>’</a:t>
            </a:r>
            <a:endParaRPr lang="en-US" sz="1200" dirty="0">
              <a:solidFill>
                <a:srgbClr val="CC00CC"/>
              </a:solidFill>
            </a:endParaRPr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A9D95-54A3-1D44-9FEC-3221B9EC6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338648"/>
            <a:ext cx="7318749" cy="437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Models are almost always wrong</a:t>
            </a:r>
          </a:p>
        </p:txBody>
      </p:sp>
      <p:pic>
        <p:nvPicPr>
          <p:cNvPr id="6" name="Picture 5" descr="A picture containing text, outdoor, sign, aircraft&#10;&#10;Description automatically generated">
            <a:extLst>
              <a:ext uri="{FF2B5EF4-FFF2-40B4-BE49-F238E27FC236}">
                <a16:creationId xmlns:a16="http://schemas.microsoft.com/office/drawing/2014/main" id="{95622383-9330-6C40-9CB1-886B5AD63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17600"/>
            <a:ext cx="8610600" cy="57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3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Sizes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transitions (labeled with actions)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F72E77-0FAB-1C4E-95E5-9AAD225554A1}"/>
              </a:ext>
            </a:extLst>
          </p:cNvPr>
          <p:cNvGrpSpPr/>
          <p:nvPr/>
        </p:nvGrpSpPr>
        <p:grpSpPr>
          <a:xfrm>
            <a:off x="7391400" y="1295400"/>
            <a:ext cx="4645573" cy="5257800"/>
            <a:chOff x="7391400" y="1295400"/>
            <a:chExt cx="4645573" cy="52578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91400" y="3631172"/>
              <a:ext cx="516608" cy="552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585597" y="2950806"/>
              <a:ext cx="509291" cy="544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603157" y="4365537"/>
              <a:ext cx="509291" cy="544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8023623" y="3247019"/>
              <a:ext cx="421481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8023622" y="4283769"/>
              <a:ext cx="421481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pic>
          <p:nvPicPr>
            <p:cNvPr id="42" name="Picture 11"/>
            <p:cNvPicPr preferRelativeResize="0"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 flipV="1">
              <a:off x="9825712" y="2961788"/>
              <a:ext cx="544602" cy="522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Rectangle 42"/>
            <p:cNvSpPr/>
            <p:nvPr/>
          </p:nvSpPr>
          <p:spPr>
            <a:xfrm>
              <a:off x="9977188" y="3172965"/>
              <a:ext cx="70247" cy="740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867602" y="4357822"/>
              <a:ext cx="516608" cy="552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Rectangle 44"/>
            <p:cNvSpPr/>
            <p:nvPr/>
          </p:nvSpPr>
          <p:spPr>
            <a:xfrm>
              <a:off x="10078343" y="4687977"/>
              <a:ext cx="70247" cy="740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044238" y="3691340"/>
              <a:ext cx="509291" cy="544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Rectangle 46"/>
            <p:cNvSpPr/>
            <p:nvPr/>
          </p:nvSpPr>
          <p:spPr>
            <a:xfrm>
              <a:off x="11272541" y="4013781"/>
              <a:ext cx="70247" cy="740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217820" y="3247019"/>
              <a:ext cx="4917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217819" y="4654036"/>
              <a:ext cx="49172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52509" y="4283769"/>
              <a:ext cx="42148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82263" y="3321073"/>
              <a:ext cx="42148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866584" y="2358377"/>
              <a:ext cx="0" cy="444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pic>
          <p:nvPicPr>
            <p:cNvPr id="5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79794" y="1739722"/>
              <a:ext cx="509291" cy="544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Rectangle 55"/>
            <p:cNvSpPr/>
            <p:nvPr/>
          </p:nvSpPr>
          <p:spPr>
            <a:xfrm>
              <a:off x="9867604" y="1887829"/>
              <a:ext cx="140494" cy="740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11"/>
            <p:cNvPicPr preferRelativeResize="0"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6200000" flipV="1">
              <a:off x="11033255" y="1750704"/>
              <a:ext cx="544602" cy="522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Rectangle 59"/>
            <p:cNvSpPr/>
            <p:nvPr/>
          </p:nvSpPr>
          <p:spPr>
            <a:xfrm>
              <a:off x="11145393" y="1840002"/>
              <a:ext cx="70247" cy="195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11"/>
            <p:cNvPicPr preferRelativeResize="0"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5400000">
              <a:off x="8575880" y="1751969"/>
              <a:ext cx="542071" cy="522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Rectangle 62"/>
            <p:cNvSpPr/>
            <p:nvPr/>
          </p:nvSpPr>
          <p:spPr>
            <a:xfrm flipV="1">
              <a:off x="8686753" y="1989486"/>
              <a:ext cx="70247" cy="1950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Line 14"/>
            <p:cNvSpPr>
              <a:spLocks noChangeShapeType="1"/>
            </p:cNvSpPr>
            <p:nvPr/>
          </p:nvSpPr>
          <p:spPr bwMode="auto">
            <a:xfrm flipV="1">
              <a:off x="9288066" y="1914056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7" name="Line 14"/>
            <p:cNvSpPr>
              <a:spLocks noChangeShapeType="1"/>
            </p:cNvSpPr>
            <p:nvPr/>
          </p:nvSpPr>
          <p:spPr bwMode="auto">
            <a:xfrm flipH="1" flipV="1">
              <a:off x="9288066" y="2136216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8" name="Line 14"/>
            <p:cNvSpPr>
              <a:spLocks noChangeShapeType="1"/>
            </p:cNvSpPr>
            <p:nvPr/>
          </p:nvSpPr>
          <p:spPr bwMode="auto">
            <a:xfrm flipV="1">
              <a:off x="10482262" y="1914056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9" name="Line 14"/>
            <p:cNvSpPr>
              <a:spLocks noChangeShapeType="1"/>
            </p:cNvSpPr>
            <p:nvPr/>
          </p:nvSpPr>
          <p:spPr bwMode="auto">
            <a:xfrm flipH="1" flipV="1">
              <a:off x="10482262" y="2136216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pic>
          <p:nvPicPr>
            <p:cNvPr id="83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 flipV="1">
              <a:off x="9805334" y="5630668"/>
              <a:ext cx="536889" cy="514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Rectangle 83"/>
            <p:cNvSpPr/>
            <p:nvPr/>
          </p:nvSpPr>
          <p:spPr>
            <a:xfrm flipV="1">
              <a:off x="10131029" y="5912946"/>
              <a:ext cx="140494" cy="1477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11"/>
            <p:cNvPicPr preferRelativeResize="0"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87791" y="5612289"/>
              <a:ext cx="514207" cy="550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 flipV="1">
              <a:off x="11325225" y="5912944"/>
              <a:ext cx="140493" cy="1460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11"/>
            <p:cNvPicPr preferRelativeResize="0"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800000" flipV="1">
              <a:off x="8630345" y="5611031"/>
              <a:ext cx="511818" cy="550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0" name="Rectangle 79"/>
            <p:cNvSpPr/>
            <p:nvPr/>
          </p:nvSpPr>
          <p:spPr>
            <a:xfrm>
              <a:off x="8726091" y="5912948"/>
              <a:ext cx="210741" cy="1481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Line 14"/>
            <p:cNvSpPr>
              <a:spLocks noChangeShapeType="1"/>
            </p:cNvSpPr>
            <p:nvPr/>
          </p:nvSpPr>
          <p:spPr bwMode="auto">
            <a:xfrm>
              <a:off x="9327404" y="5985280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76" name="Line 14"/>
            <p:cNvSpPr>
              <a:spLocks noChangeShapeType="1"/>
            </p:cNvSpPr>
            <p:nvPr/>
          </p:nvSpPr>
          <p:spPr bwMode="auto">
            <a:xfrm flipH="1">
              <a:off x="9327404" y="5764152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77" name="Line 14"/>
            <p:cNvSpPr>
              <a:spLocks noChangeShapeType="1"/>
            </p:cNvSpPr>
            <p:nvPr/>
          </p:nvSpPr>
          <p:spPr bwMode="auto">
            <a:xfrm>
              <a:off x="10521601" y="5985280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78" name="Line 14"/>
            <p:cNvSpPr>
              <a:spLocks noChangeShapeType="1"/>
            </p:cNvSpPr>
            <p:nvPr/>
          </p:nvSpPr>
          <p:spPr bwMode="auto">
            <a:xfrm flipH="1">
              <a:off x="10521601" y="5764152"/>
              <a:ext cx="3512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866584" y="5024304"/>
              <a:ext cx="0" cy="444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25225" y="5098357"/>
              <a:ext cx="280988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10060781" y="6256986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10060781" y="1295400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866584" y="1295400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25225" y="1295400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866584" y="6256986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25225" y="6256986"/>
              <a:ext cx="0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676459" y="3294845"/>
              <a:ext cx="21074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676459" y="4257541"/>
              <a:ext cx="21074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82263" y="2776470"/>
              <a:ext cx="21074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52509" y="4849969"/>
              <a:ext cx="210741" cy="370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8164116" y="4998076"/>
              <a:ext cx="351234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953375" y="2702417"/>
              <a:ext cx="491728" cy="296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2720998-05A4-A244-ACC7-FA82762EF9DD}"/>
                </a:ext>
              </a:extLst>
            </p:cNvPr>
            <p:cNvSpPr txBox="1"/>
            <p:nvPr/>
          </p:nvSpPr>
          <p:spPr>
            <a:xfrm>
              <a:off x="9288601" y="161355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47B65E5-4589-9041-884A-5CF73A6B04BC}"/>
                </a:ext>
              </a:extLst>
            </p:cNvPr>
            <p:cNvSpPr txBox="1"/>
            <p:nvPr/>
          </p:nvSpPr>
          <p:spPr>
            <a:xfrm>
              <a:off x="8582253" y="1324263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CA4AAF6-9A58-6946-9881-6F1F4BDA9FE1}"/>
                </a:ext>
              </a:extLst>
            </p:cNvPr>
            <p:cNvSpPr txBox="1"/>
            <p:nvPr/>
          </p:nvSpPr>
          <p:spPr>
            <a:xfrm>
              <a:off x="9294196" y="20815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1E281EA-34EC-D747-A13B-4333A3550C76}"/>
                </a:ext>
              </a:extLst>
            </p:cNvPr>
            <p:cNvSpPr txBox="1"/>
            <p:nvPr/>
          </p:nvSpPr>
          <p:spPr>
            <a:xfrm>
              <a:off x="8585597" y="242672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4FFC2AC-6F19-6F46-90CF-1B5800955B21}"/>
                </a:ext>
              </a:extLst>
            </p:cNvPr>
            <p:cNvSpPr txBox="1"/>
            <p:nvPr/>
          </p:nvSpPr>
          <p:spPr>
            <a:xfrm>
              <a:off x="8123884" y="4806446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4CAEEDE-C2BD-CC49-A76B-25E429CEDD1A}"/>
                </a:ext>
              </a:extLst>
            </p:cNvPr>
            <p:cNvSpPr txBox="1"/>
            <p:nvPr/>
          </p:nvSpPr>
          <p:spPr>
            <a:xfrm>
              <a:off x="10521601" y="417509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E7E079-F8B9-3545-B34E-8B54EA372E95}"/>
                </a:ext>
              </a:extLst>
            </p:cNvPr>
            <p:cNvSpPr txBox="1"/>
            <p:nvPr/>
          </p:nvSpPr>
          <p:spPr>
            <a:xfrm>
              <a:off x="10587633" y="473478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855A749-AA8A-3943-AD99-B6E00429F409}"/>
                </a:ext>
              </a:extLst>
            </p:cNvPr>
            <p:cNvSpPr txBox="1"/>
            <p:nvPr/>
          </p:nvSpPr>
          <p:spPr>
            <a:xfrm>
              <a:off x="10640658" y="3242846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DA09819-E8A7-2F40-B7EB-227DFF5DD984}"/>
                </a:ext>
              </a:extLst>
            </p:cNvPr>
            <p:cNvSpPr txBox="1"/>
            <p:nvPr/>
          </p:nvSpPr>
          <p:spPr>
            <a:xfrm>
              <a:off x="11716051" y="4175099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7284077-594B-7F4E-8DA8-EC35326FED95}"/>
                </a:ext>
              </a:extLst>
            </p:cNvPr>
            <p:cNvSpPr txBox="1"/>
            <p:nvPr/>
          </p:nvSpPr>
          <p:spPr>
            <a:xfrm>
              <a:off x="10365949" y="266740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6B19B35-0B45-5646-8793-0F8B09B015E5}"/>
                </a:ext>
              </a:extLst>
            </p:cNvPr>
            <p:cNvSpPr txBox="1"/>
            <p:nvPr/>
          </p:nvSpPr>
          <p:spPr>
            <a:xfrm>
              <a:off x="7708392" y="273775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W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9791038-D534-BA48-9422-1FF7D2A1F4B1}"/>
                </a:ext>
              </a:extLst>
            </p:cNvPr>
            <p:cNvSpPr txBox="1"/>
            <p:nvPr/>
          </p:nvSpPr>
          <p:spPr>
            <a:xfrm>
              <a:off x="7870515" y="3195038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38D4435-CCE9-5945-BEBE-33F5CFFC70E6}"/>
                </a:ext>
              </a:extLst>
            </p:cNvPr>
            <p:cNvSpPr txBox="1"/>
            <p:nvPr/>
          </p:nvSpPr>
          <p:spPr>
            <a:xfrm>
              <a:off x="9303221" y="2916407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S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365D567-8E71-374F-9D43-82C443D8EFB5}"/>
                </a:ext>
              </a:extLst>
            </p:cNvPr>
            <p:cNvSpPr txBox="1"/>
            <p:nvPr/>
          </p:nvSpPr>
          <p:spPr>
            <a:xfrm>
              <a:off x="8139303" y="259602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2144F67-EF5C-D744-AF3E-0972D57BC2E2}"/>
                </a:ext>
              </a:extLst>
            </p:cNvPr>
            <p:cNvSpPr txBox="1"/>
            <p:nvPr/>
          </p:nvSpPr>
          <p:spPr>
            <a:xfrm>
              <a:off x="9280747" y="434437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W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6191A33-CC26-2A48-9EA0-E005CA0811C6}"/>
                </a:ext>
              </a:extLst>
            </p:cNvPr>
            <p:cNvSpPr txBox="1"/>
            <p:nvPr/>
          </p:nvSpPr>
          <p:spPr>
            <a:xfrm>
              <a:off x="9777091" y="1318799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CAB8747-C812-9143-829F-75ADF44C92A9}"/>
                </a:ext>
              </a:extLst>
            </p:cNvPr>
            <p:cNvSpPr txBox="1"/>
            <p:nvPr/>
          </p:nvSpPr>
          <p:spPr>
            <a:xfrm>
              <a:off x="11025891" y="1318799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7B05E2E-158D-8042-B469-63712559951B}"/>
                </a:ext>
              </a:extLst>
            </p:cNvPr>
            <p:cNvSpPr txBox="1"/>
            <p:nvPr/>
          </p:nvSpPr>
          <p:spPr>
            <a:xfrm>
              <a:off x="10480881" y="160904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3776CA3B-38A4-BC43-A909-EC1D2831A8BB}"/>
                </a:ext>
              </a:extLst>
            </p:cNvPr>
            <p:cNvSpPr txBox="1"/>
            <p:nvPr/>
          </p:nvSpPr>
          <p:spPr>
            <a:xfrm>
              <a:off x="10486476" y="2077000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9538873-5EF9-6042-857F-9E5C86111088}"/>
                </a:ext>
              </a:extLst>
            </p:cNvPr>
            <p:cNvSpPr txBox="1"/>
            <p:nvPr/>
          </p:nvSpPr>
          <p:spPr>
            <a:xfrm>
              <a:off x="11465718" y="3318434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N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6FBB70A-B9FD-DA44-A1BA-3E9BD788202E}"/>
                </a:ext>
              </a:extLst>
            </p:cNvPr>
            <p:cNvSpPr txBox="1"/>
            <p:nvPr/>
          </p:nvSpPr>
          <p:spPr>
            <a:xfrm>
              <a:off x="8087022" y="4114920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503531B-A238-3B4E-AC4E-1BF816461428}"/>
                </a:ext>
              </a:extLst>
            </p:cNvPr>
            <p:cNvSpPr txBox="1"/>
            <p:nvPr/>
          </p:nvSpPr>
          <p:spPr>
            <a:xfrm>
              <a:off x="8821241" y="504277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963D9B0-DCF9-9E47-B032-7B1FC44536DD}"/>
                </a:ext>
              </a:extLst>
            </p:cNvPr>
            <p:cNvSpPr txBox="1"/>
            <p:nvPr/>
          </p:nvSpPr>
          <p:spPr>
            <a:xfrm>
              <a:off x="9327404" y="5956499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W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6FC0200-1C3C-E14B-A73D-820CC7B67BEC}"/>
                </a:ext>
              </a:extLst>
            </p:cNvPr>
            <p:cNvSpPr txBox="1"/>
            <p:nvPr/>
          </p:nvSpPr>
          <p:spPr>
            <a:xfrm>
              <a:off x="9356258" y="547169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E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48BF05C-0BDD-9A43-8F63-94E876CF8731}"/>
                </a:ext>
              </a:extLst>
            </p:cNvPr>
            <p:cNvSpPr txBox="1"/>
            <p:nvPr/>
          </p:nvSpPr>
          <p:spPr>
            <a:xfrm>
              <a:off x="10519188" y="5966597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W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49722A1-C3E8-1D4B-95BC-11C4356A6451}"/>
                </a:ext>
              </a:extLst>
            </p:cNvPr>
            <p:cNvSpPr txBox="1"/>
            <p:nvPr/>
          </p:nvSpPr>
          <p:spPr>
            <a:xfrm>
              <a:off x="10548042" y="5481796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33CC"/>
                  </a:solidFill>
                </a:rPr>
                <a:t>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the tree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5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Those who don’t know history are doomed to repeat it!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170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a rectangular grid: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410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many states within </a:t>
            </a:r>
            <a:r>
              <a:rPr lang="en-US" sz="2400" i="1" dirty="0">
                <a:solidFill>
                  <a:srgbClr val="CC00CC"/>
                </a:solidFill>
                <a:latin typeface="Calibri" pitchFamily="34" charset="0"/>
              </a:rPr>
              <a:t>d</a:t>
            </a:r>
            <a:r>
              <a:rPr lang="en-US" sz="2400" dirty="0">
                <a:latin typeface="Calibri" pitchFamily="34" charset="0"/>
              </a:rPr>
              <a:t> steps of start?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944847-596D-F042-9F1A-8EEAFA16F078}"/>
              </a:ext>
            </a:extLst>
          </p:cNvPr>
          <p:cNvSpPr txBox="1"/>
          <p:nvPr/>
        </p:nvSpPr>
        <p:spPr>
          <a:xfrm>
            <a:off x="6477000" y="3581400"/>
            <a:ext cx="55626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many states in search tree of depth </a:t>
            </a:r>
            <a:r>
              <a:rPr lang="en-US" sz="2400" i="1" dirty="0">
                <a:solidFill>
                  <a:srgbClr val="CC00CC"/>
                </a:solidFill>
                <a:latin typeface="Calibri" pitchFamily="34" charset="0"/>
              </a:rPr>
              <a:t>d</a:t>
            </a:r>
            <a:r>
              <a:rPr lang="en-US" sz="2400" dirty="0">
                <a:latin typeface="Calibri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D9CD0-D5BA-CB48-A331-F3CBEF705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71" b="13022"/>
          <a:stretch/>
        </p:blipFill>
        <p:spPr>
          <a:xfrm>
            <a:off x="1245973" y="2286000"/>
            <a:ext cx="3696949" cy="37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0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02F9B-FC78-244C-AB0E-7A02DCA57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95400"/>
            <a:ext cx="8991601" cy="53766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3E70-F5CA-6346-83A8-CFF69005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3567D-9BAD-3948-87B7-7162C0591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88"/>
          <a:stretch/>
        </p:blipFill>
        <p:spPr>
          <a:xfrm>
            <a:off x="609600" y="1981200"/>
            <a:ext cx="10972800" cy="2845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ED640-CEA7-CC42-B7E7-A25380CB7A58}"/>
              </a:ext>
            </a:extLst>
          </p:cNvPr>
          <p:cNvSpPr txBox="1"/>
          <p:nvPr/>
        </p:nvSpPr>
        <p:spPr>
          <a:xfrm>
            <a:off x="2971800" y="182880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7ADA8"/>
                </a:solidFill>
              </a:rPr>
              <a:t>frontier</a:t>
            </a:r>
          </a:p>
        </p:txBody>
      </p:sp>
    </p:spTree>
    <p:extLst>
      <p:ext uri="{BB962C8B-B14F-4D97-AF65-F5344CB8AC3E}">
        <p14:creationId xmlns:p14="http://schemas.microsoft.com/office/powerpoint/2010/main" val="1094172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3567D-9BAD-3948-87B7-7162C0591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4" b="33672"/>
          <a:stretch/>
        </p:blipFill>
        <p:spPr>
          <a:xfrm>
            <a:off x="609600" y="1828800"/>
            <a:ext cx="10972800" cy="30357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96B58A-3AE6-F349-96B3-4AC627917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Creating the search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ED7C6-7EF2-8B4E-9B2C-9AE8AD4B4105}"/>
              </a:ext>
            </a:extLst>
          </p:cNvPr>
          <p:cNvSpPr txBox="1"/>
          <p:nvPr/>
        </p:nvSpPr>
        <p:spPr>
          <a:xfrm>
            <a:off x="381000" y="287385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7ADA8"/>
                </a:solidFill>
              </a:rPr>
              <a:t>frontier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AFA6E-0D63-8B43-9EEE-264A54BAEE51}"/>
              </a:ext>
            </a:extLst>
          </p:cNvPr>
          <p:cNvSpPr txBox="1"/>
          <p:nvPr/>
        </p:nvSpPr>
        <p:spPr>
          <a:xfrm>
            <a:off x="3581400" y="1905000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099AF"/>
                </a:solidFill>
              </a:rPr>
              <a:t>expanded</a:t>
            </a:r>
          </a:p>
        </p:txBody>
      </p:sp>
    </p:spTree>
    <p:extLst>
      <p:ext uri="{BB962C8B-B14F-4D97-AF65-F5344CB8AC3E}">
        <p14:creationId xmlns:p14="http://schemas.microsoft.com/office/powerpoint/2010/main" val="1877935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3567D-9BAD-3948-87B7-7162C0591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8"/>
          <a:stretch/>
        </p:blipFill>
        <p:spPr>
          <a:xfrm>
            <a:off x="609600" y="1828800"/>
            <a:ext cx="10972800" cy="28459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543EA2-ACB5-0043-AD23-D40EEDA8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Creating the search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D91B4-C7A4-5845-B5DD-E40A83CDAD8F}"/>
              </a:ext>
            </a:extLst>
          </p:cNvPr>
          <p:cNvSpPr txBox="1"/>
          <p:nvPr/>
        </p:nvSpPr>
        <p:spPr>
          <a:xfrm>
            <a:off x="152400" y="342342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7ADA8"/>
                </a:solidFill>
              </a:rPr>
              <a:t>frontier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8A9E6-1284-D544-B861-F6193E63D36D}"/>
              </a:ext>
            </a:extLst>
          </p:cNvPr>
          <p:cNvSpPr txBox="1"/>
          <p:nvPr/>
        </p:nvSpPr>
        <p:spPr>
          <a:xfrm>
            <a:off x="3352800" y="2017069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A099AF"/>
                </a:solidFill>
              </a:rPr>
              <a:t>expanded</a:t>
            </a:r>
          </a:p>
        </p:txBody>
      </p:sp>
    </p:spTree>
    <p:extLst>
      <p:ext uri="{BB962C8B-B14F-4D97-AF65-F5344CB8AC3E}">
        <p14:creationId xmlns:p14="http://schemas.microsoft.com/office/powerpoint/2010/main" val="3673369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514599" y="5147148"/>
            <a:ext cx="7315200" cy="163465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Main variations: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Which leaf node to expand next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Whether to check for repeated states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Data structures for frontier, expanded nodes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19200"/>
            <a:ext cx="11277599" cy="3772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3A36E30-3FD2-594A-BFF2-916F5F3E59A0}"/>
              </a:ext>
            </a:extLst>
          </p:cNvPr>
          <p:cNvSpPr/>
          <p:nvPr/>
        </p:nvSpPr>
        <p:spPr>
          <a:xfrm>
            <a:off x="4533900" y="1507182"/>
            <a:ext cx="3124200" cy="3124200"/>
          </a:xfrm>
          <a:prstGeom prst="ellipse">
            <a:avLst/>
          </a:prstGeom>
          <a:solidFill>
            <a:srgbClr val="B7D3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15D24-6606-4D43-BCAA-2E82AEDC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search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CDFC2F-3B68-5541-BFC6-CDDC3416ACF0}"/>
              </a:ext>
            </a:extLst>
          </p:cNvPr>
          <p:cNvSpPr/>
          <p:nvPr/>
        </p:nvSpPr>
        <p:spPr>
          <a:xfrm>
            <a:off x="4876800" y="1850082"/>
            <a:ext cx="2438400" cy="2438400"/>
          </a:xfrm>
          <a:prstGeom prst="ellipse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expanded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E33F-8C6C-2443-82A2-07F9E890D943}"/>
              </a:ext>
            </a:extLst>
          </p:cNvPr>
          <p:cNvSpPr txBox="1"/>
          <p:nvPr/>
        </p:nvSpPr>
        <p:spPr>
          <a:xfrm>
            <a:off x="5465058" y="144780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frontier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F4A5A-02C4-E54A-B86F-9E486CCE7ACF}"/>
              </a:ext>
            </a:extLst>
          </p:cNvPr>
          <p:cNvSpPr txBox="1"/>
          <p:nvPr/>
        </p:nvSpPr>
        <p:spPr>
          <a:xfrm>
            <a:off x="1981200" y="2607617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unexplored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5A70B-1DEE-FA40-9258-AE40F3495C3C}"/>
              </a:ext>
            </a:extLst>
          </p:cNvPr>
          <p:cNvSpPr txBox="1"/>
          <p:nvPr/>
        </p:nvSpPr>
        <p:spPr>
          <a:xfrm>
            <a:off x="7814150" y="2145952"/>
            <a:ext cx="3175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reached = </a:t>
            </a:r>
          </a:p>
          <a:p>
            <a:r>
              <a:rPr lang="en-US" sz="2400" b="1" dirty="0"/>
              <a:t>expanded U frontier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A50D4-6AAE-9D4C-BB62-AEEDB469077B}"/>
              </a:ext>
            </a:extLst>
          </p:cNvPr>
          <p:cNvSpPr txBox="1"/>
          <p:nvPr/>
        </p:nvSpPr>
        <p:spPr>
          <a:xfrm>
            <a:off x="457200" y="4953000"/>
            <a:ext cx="1127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Frontier separates expanded from unexplored region of state-space graph</a:t>
            </a:r>
          </a:p>
          <a:p>
            <a:pPr marL="342900" indent="-342900">
              <a:buAutoNum type="arabicPeriod"/>
            </a:pPr>
            <a:r>
              <a:rPr lang="en-US" sz="2400" dirty="0"/>
              <a:t>Expanding a frontier node:</a:t>
            </a:r>
          </a:p>
          <a:p>
            <a:pPr marL="800055" lvl="1" indent="-342900">
              <a:buFont typeface="+mj-lt"/>
              <a:buAutoNum type="alphaLcPeriod"/>
            </a:pPr>
            <a:r>
              <a:rPr lang="en-US" sz="2400" dirty="0"/>
              <a:t>Moves a node from frontier into expanded</a:t>
            </a:r>
          </a:p>
          <a:p>
            <a:pPr marL="800055" lvl="1" indent="-342900">
              <a:buAutoNum type="alphaLcPeriod"/>
            </a:pPr>
            <a:r>
              <a:rPr lang="en-US" sz="2400" dirty="0"/>
              <a:t>Adds nodes from unexplored into frontier, maintaining property 1</a:t>
            </a:r>
          </a:p>
        </p:txBody>
      </p:sp>
    </p:spTree>
    <p:extLst>
      <p:ext uri="{BB962C8B-B14F-4D97-AF65-F5344CB8AC3E}">
        <p14:creationId xmlns:p14="http://schemas.microsoft.com/office/powerpoint/2010/main" val="3649376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Frontier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 decide based on evaluating future action sequences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Must have a model of how the world evolves in response to actions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Usually have a definite goal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Optimal: Achieve goal at least cost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" name="Photo Editor Photo" r:id="rId4" imgW="4595258" imgH="1623201" progId="MSPhotoEd.3">
                  <p:embed/>
                </p:oleObj>
              </mc:Choice>
              <mc:Fallback>
                <p:oleObj name="Photo Editor Photo" r:id="rId4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" name="Photo Editor Photo" r:id="rId6" imgW="4580017" imgH="1607619" progId="MSPhotoEd.3">
                  <p:embed/>
                </p:oleObj>
              </mc:Choice>
              <mc:Fallback>
                <p:oleObj name="Photo Editor Photo" r:id="rId6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dirty="0"/>
              <a:t> is the branching factor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m</a:t>
            </a:r>
            <a:r>
              <a:rPr lang="en-US" sz="2000" dirty="0"/>
              <a:t>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>
                <a:solidFill>
                  <a:srgbClr val="CC00CC"/>
                </a:solidFill>
              </a:rPr>
              <a:t>1 + </a:t>
            </a:r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dirty="0">
                <a:solidFill>
                  <a:srgbClr val="CC00CC"/>
                </a:solidFill>
              </a:rPr>
              <a:t> + </a:t>
            </a:r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baseline="30000" dirty="0">
                <a:solidFill>
                  <a:srgbClr val="CC00CC"/>
                </a:solidFill>
              </a:rPr>
              <a:t>2</a:t>
            </a:r>
            <a:r>
              <a:rPr lang="en-US" sz="2000" dirty="0">
                <a:solidFill>
                  <a:srgbClr val="CC00CC"/>
                </a:solidFill>
              </a:rPr>
              <a:t> + …. 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m</a:t>
            </a:r>
            <a:r>
              <a:rPr lang="en-US" sz="2000" dirty="0">
                <a:solidFill>
                  <a:srgbClr val="CC00CC"/>
                </a:solidFill>
              </a:rPr>
              <a:t> =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m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C00CC"/>
                </a:solidFill>
              </a:rPr>
              <a:t>1</a:t>
            </a:r>
            <a:r>
              <a:rPr lang="en-US" dirty="0"/>
              <a:t>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/>
              <a:t>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baseline="30000" dirty="0">
                <a:solidFill>
                  <a:srgbClr val="CC00CC"/>
                </a:solidFill>
              </a:rPr>
              <a:t>2</a:t>
            </a:r>
            <a:r>
              <a:rPr lang="en-US" dirty="0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i="1" baseline="30000" dirty="0" err="1">
                <a:solidFill>
                  <a:srgbClr val="CC00CC"/>
                </a:solidFill>
              </a:rPr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m</a:t>
            </a:r>
            <a:r>
              <a:rPr lang="en-US" dirty="0"/>
              <a:t>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CC00CC"/>
                  </a:solidFill>
                </a:rPr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C00CC"/>
                  </a:solidFill>
                </a:rPr>
                <a:t>1</a:t>
              </a:r>
              <a:r>
                <a:rPr lang="en-US" dirty="0"/>
                <a:t>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C00CC"/>
                  </a:solidFill>
                </a:rPr>
                <a:t>b</a:t>
              </a:r>
              <a:r>
                <a:rPr lang="en-US" dirty="0"/>
                <a:t>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</a:rPr>
                <a:t>b</a:t>
              </a:r>
              <a:r>
                <a:rPr lang="en-US" baseline="30000" dirty="0">
                  <a:solidFill>
                    <a:srgbClr val="CC00CC"/>
                  </a:solidFill>
                </a:rPr>
                <a:t>2</a:t>
              </a:r>
              <a:r>
                <a:rPr lang="en-US" dirty="0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</a:rPr>
                <a:t>b</a:t>
              </a:r>
              <a:r>
                <a:rPr lang="en-US" i="1" baseline="30000" dirty="0">
                  <a:solidFill>
                    <a:srgbClr val="CC00CC"/>
                  </a:solidFill>
                </a:rPr>
                <a:t>m</a:t>
              </a:r>
              <a:r>
                <a:rPr lang="en-US" dirty="0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</a:rPr>
                <a:t>m</a:t>
              </a:r>
              <a:r>
                <a:rPr lang="en-US" dirty="0"/>
                <a:t>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765800" cy="4729164"/>
          </a:xfrm>
        </p:spPr>
        <p:txBody>
          <a:bodyPr/>
          <a:lstStyle/>
          <a:p>
            <a:r>
              <a:rPr lang="en-US" sz="2400" dirty="0"/>
              <a:t>What nodes does DFS expand?</a:t>
            </a:r>
          </a:p>
          <a:p>
            <a:pPr lvl="1"/>
            <a:r>
              <a:rPr lang="en-US" sz="2000" dirty="0"/>
              <a:t>Some left prefix of the tree down to depth </a:t>
            </a:r>
            <a:r>
              <a:rPr lang="en-US" sz="2000" i="1" dirty="0">
                <a:solidFill>
                  <a:srgbClr val="CC00CC"/>
                </a:solidFill>
              </a:rPr>
              <a:t>m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m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sz="2000" dirty="0"/>
              <a:t>Only has siblings on path to root, so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bm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m</a:t>
            </a:r>
            <a:r>
              <a:rPr lang="en-US" sz="2000" dirty="0"/>
              <a:t> could be infinite</a:t>
            </a:r>
          </a:p>
          <a:p>
            <a:pPr lvl="1"/>
            <a:r>
              <a:rPr lang="en-US" sz="2000" dirty="0"/>
              <a:t>preventing cycles may help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Frontier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</a:t>
            </a:r>
            <a:r>
              <a:rPr lang="en-US" sz="2000" i="1" dirty="0">
                <a:solidFill>
                  <a:srgbClr val="CC00CC"/>
                </a:solidFill>
              </a:rPr>
              <a:t>s</a:t>
            </a:r>
          </a:p>
          <a:p>
            <a:pPr lvl="1"/>
            <a:r>
              <a:rPr lang="en-US" sz="2000" dirty="0"/>
              <a:t>Search takes time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s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sz="2000" dirty="0"/>
              <a:t>Has roughly the last tier, so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s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/>
              <a:t>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If costs are equal (e.g., </a:t>
            </a:r>
            <a:r>
              <a:rPr lang="en-US" sz="2000" dirty="0">
                <a:solidFill>
                  <a:srgbClr val="CC00CC"/>
                </a:solidFill>
              </a:rPr>
              <a:t>1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1</a:t>
            </a:r>
            <a:r>
              <a:rPr lang="en-US" dirty="0"/>
              <a:t>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/>
              <a:t>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baseline="30000" dirty="0">
                <a:solidFill>
                  <a:srgbClr val="CC00CC"/>
                </a:solidFill>
              </a:rPr>
              <a:t>2</a:t>
            </a:r>
            <a:r>
              <a:rPr lang="en-US" dirty="0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i="1" baseline="30000" dirty="0">
                <a:solidFill>
                  <a:srgbClr val="CC00CC"/>
                </a:solidFill>
              </a:rPr>
              <a:t>m</a:t>
            </a:r>
            <a:r>
              <a:rPr lang="en-US" dirty="0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/>
              <a:t>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i="1" baseline="30000" dirty="0" err="1">
                <a:solidFill>
                  <a:srgbClr val="CC00CC"/>
                </a:solidFill>
              </a:rPr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 nearest dot and eat it</a:t>
            </a:r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  <a:p>
            <a:pPr lvl="1"/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3238498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g(n) </a:t>
            </a:r>
            <a:r>
              <a:rPr lang="en-US" i="1" dirty="0"/>
              <a:t>= cost from root to n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Strategy: expand lowest </a:t>
            </a:r>
            <a:r>
              <a:rPr lang="en-US" i="1" dirty="0">
                <a:solidFill>
                  <a:srgbClr val="CC00CC"/>
                </a:solidFill>
              </a:rPr>
              <a:t>g(n)</a:t>
            </a:r>
            <a:endParaRPr lang="en-US" i="1" dirty="0"/>
          </a:p>
          <a:p>
            <a:pPr>
              <a:spcBef>
                <a:spcPct val="50000"/>
              </a:spcBef>
            </a:pPr>
            <a:r>
              <a:rPr lang="en-US" i="1" dirty="0"/>
              <a:t>Frontier is a priority queue sorted by </a:t>
            </a:r>
            <a:r>
              <a:rPr lang="en-US" i="1" dirty="0">
                <a:solidFill>
                  <a:srgbClr val="CC00CC"/>
                </a:solidFill>
              </a:rPr>
              <a:t>g(n)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does UCS 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</a:rPr>
              <a:t>*</a:t>
            </a:r>
            <a:r>
              <a:rPr lang="en-US" sz="2000" i="1" dirty="0">
                <a:latin typeface="Times New Roman" pitchFamily="18" charset="0"/>
              </a:rPr>
              <a:t> </a:t>
            </a:r>
            <a:r>
              <a:rPr lang="en-US" sz="2000" dirty="0"/>
              <a:t>and arcs cost at least 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>
              <a:solidFill>
                <a:srgbClr val="CC00CC"/>
              </a:solidFill>
            </a:endParaRPr>
          </a:p>
          <a:p>
            <a:pPr lvl="1"/>
            <a:r>
              <a:rPr lang="en-US" sz="2000" dirty="0"/>
              <a:t>Takes time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  <a:latin typeface="Times New Roman" pitchFamily="18" charset="0"/>
              </a:rPr>
              <a:t>C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>
                <a:solidFill>
                  <a:srgbClr val="CC00CC"/>
                </a:solidFill>
              </a:rPr>
              <a:t>) </a:t>
            </a:r>
            <a:r>
              <a:rPr lang="en-US" sz="2000" dirty="0"/>
              <a:t>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sz="2000" dirty="0"/>
              <a:t>Has roughly the last tier, so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  <a:latin typeface="Times New Roman" pitchFamily="18" charset="0"/>
              </a:rPr>
              <a:t>C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</a:rPr>
              <a:t>* </a:t>
            </a:r>
            <a:r>
              <a:rPr lang="en-US" sz="2000" dirty="0"/>
              <a:t>is finite and </a:t>
            </a:r>
            <a:r>
              <a:rPr lang="en-US" sz="24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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&gt; 0</a:t>
            </a:r>
            <a:r>
              <a:rPr lang="en-US" sz="2000" dirty="0"/>
              <a:t>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latin typeface="Times New Roman" pitchFamily="18" charset="0"/>
              </a:rPr>
              <a:t>C*/</a:t>
            </a:r>
            <a:r>
              <a:rPr lang="en-US" i="1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>
                <a:solidFill>
                  <a:srgbClr val="CC00CC"/>
                </a:solidFill>
              </a:rPr>
              <a:t>  </a:t>
            </a:r>
            <a:r>
              <a:rPr lang="en-US" dirty="0"/>
              <a:t>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1</a:t>
            </a:r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7" grpId="1" animBg="1"/>
      <p:bldP spid="26" grpId="0" animBg="1"/>
      <p:bldP spid="26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BFS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BFS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Precompute optimal plan, execute it</a:t>
            </a:r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399" y="1447800"/>
            <a:ext cx="9056683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state space </a:t>
            </a:r>
            <a:r>
              <a:rPr lang="en-US" sz="2400" i="1" dirty="0">
                <a:solidFill>
                  <a:srgbClr val="CC00CC"/>
                </a:solidFill>
                <a:latin typeface="Lucida Calligraphy" panose="03010101010101010101" pitchFamily="66" charset="77"/>
              </a:rPr>
              <a:t>S</a:t>
            </a:r>
            <a:r>
              <a:rPr lang="en-US" sz="24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An </a:t>
            </a:r>
            <a:r>
              <a:rPr lang="en-US" sz="2400" dirty="0">
                <a:solidFill>
                  <a:srgbClr val="FF0000"/>
                </a:solidFill>
              </a:rPr>
              <a:t>initial state 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baseline="-25000" dirty="0">
                <a:solidFill>
                  <a:srgbClr val="CC00CC"/>
                </a:solidFill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Actions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latin typeface="Lucida Calligraphy" panose="03010101010101010101" pitchFamily="66" charset="77"/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dirty="0"/>
              <a:t> in each state</a:t>
            </a:r>
            <a:endParaRPr lang="en-US" sz="2400" baseline="-25000" dirty="0">
              <a:solidFill>
                <a:srgbClr val="CC00CC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Transition model </a:t>
            </a:r>
            <a:r>
              <a:rPr lang="en-US" sz="2400" i="1" dirty="0">
                <a:solidFill>
                  <a:srgbClr val="CC00CC"/>
                </a:solidFill>
              </a:rPr>
              <a:t>Result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s,a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goal test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 lvl="2">
              <a:lnSpc>
                <a:spcPct val="8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/>
              <a:t> has no dots left</a:t>
            </a:r>
            <a:endParaRPr lang="en-US" sz="2000" dirty="0">
              <a:solidFill>
                <a:srgbClr val="CC00CC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Action cost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s,a,s</a:t>
            </a:r>
            <a:r>
              <a:rPr lang="en-US" sz="2400" i="1" dirty="0">
                <a:solidFill>
                  <a:srgbClr val="CC00CC"/>
                </a:solidFill>
              </a:rPr>
              <a:t>’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+1 per step; -10 food; -500 win; +500 die; -200 eat ghost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an action sequence that reaches a goal state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dirty="0">
                <a:solidFill>
                  <a:srgbClr val="FF0000"/>
                </a:solidFill>
              </a:rPr>
              <a:t>optimal solution</a:t>
            </a:r>
            <a:r>
              <a:rPr lang="en-US" sz="2800" dirty="0"/>
              <a:t> has least cost among all solutions</a:t>
            </a:r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8711" y="3325813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24849" y="2909690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24850" y="3706445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6D8963-C8C1-0642-87B6-32D2A4174E6E}"/>
              </a:ext>
            </a:extLst>
          </p:cNvPr>
          <p:cNvGrpSpPr/>
          <p:nvPr/>
        </p:nvGrpSpPr>
        <p:grpSpPr>
          <a:xfrm>
            <a:off x="8039099" y="3124200"/>
            <a:ext cx="846954" cy="902728"/>
            <a:chOff x="8039099" y="3124200"/>
            <a:chExt cx="846954" cy="902728"/>
          </a:xfrm>
        </p:grpSpPr>
        <p:sp>
          <p:nvSpPr>
            <p:cNvPr id="8206" name="Line 14"/>
            <p:cNvSpPr>
              <a:spLocks noChangeShapeType="1"/>
            </p:cNvSpPr>
            <p:nvPr/>
          </p:nvSpPr>
          <p:spPr bwMode="auto">
            <a:xfrm flipV="1">
              <a:off x="8039099" y="3296293"/>
              <a:ext cx="846954" cy="273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207" name="Line 15"/>
            <p:cNvSpPr>
              <a:spLocks noChangeShapeType="1"/>
            </p:cNvSpPr>
            <p:nvPr/>
          </p:nvSpPr>
          <p:spPr bwMode="auto">
            <a:xfrm>
              <a:off x="8047032" y="3569728"/>
              <a:ext cx="830270" cy="273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208" name="Text Box 16"/>
            <p:cNvSpPr txBox="1">
              <a:spLocks noChangeArrowheads="1"/>
            </p:cNvSpPr>
            <p:nvPr/>
          </p:nvSpPr>
          <p:spPr bwMode="auto">
            <a:xfrm>
              <a:off x="8153400" y="3124200"/>
              <a:ext cx="446082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N</a:t>
              </a:r>
            </a:p>
          </p:txBody>
        </p:sp>
        <p:sp>
          <p:nvSpPr>
            <p:cNvPr id="8209" name="Text Box 17"/>
            <p:cNvSpPr txBox="1">
              <a:spLocks noChangeArrowheads="1"/>
            </p:cNvSpPr>
            <p:nvPr/>
          </p:nvSpPr>
          <p:spPr bwMode="auto">
            <a:xfrm>
              <a:off x="8153400" y="3657600"/>
              <a:ext cx="446082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DA27F-9AC7-4945-8153-DD9546AEFC79}"/>
              </a:ext>
            </a:extLst>
          </p:cNvPr>
          <p:cNvGrpSpPr/>
          <p:nvPr/>
        </p:nvGrpSpPr>
        <p:grpSpPr>
          <a:xfrm>
            <a:off x="6008687" y="2057401"/>
            <a:ext cx="5562596" cy="568325"/>
            <a:chOff x="6008687" y="2057401"/>
            <a:chExt cx="5562596" cy="568325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94485" y="2057401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47031" y="2061369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123487" y="2061369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80283" y="2061369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418631" y="2065338"/>
              <a:ext cx="552451" cy="552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724895" y="2061369"/>
              <a:ext cx="560387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2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008687" y="2061369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8F2725-E8A5-BE41-B8B7-2173E6C6FE50}"/>
                </a:ext>
              </a:extLst>
            </p:cNvPr>
            <p:cNvSpPr/>
            <p:nvPr/>
          </p:nvSpPr>
          <p:spPr>
            <a:xfrm>
              <a:off x="10820400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5C2B50-19A6-5349-9A9B-594A25F1BE24}"/>
                </a:ext>
              </a:extLst>
            </p:cNvPr>
            <p:cNvSpPr/>
            <p:nvPr/>
          </p:nvSpPr>
          <p:spPr>
            <a:xfrm>
              <a:off x="11114083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C1F598-038D-654D-B17C-816D68EDB5EE}"/>
                </a:ext>
              </a:extLst>
            </p:cNvPr>
            <p:cNvSpPr/>
            <p:nvPr/>
          </p:nvSpPr>
          <p:spPr>
            <a:xfrm>
              <a:off x="11418883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2EA8FC-042D-1943-B2B2-C6BE0B8A8898}"/>
              </a:ext>
            </a:extLst>
          </p:cNvPr>
          <p:cNvGrpSpPr/>
          <p:nvPr/>
        </p:nvGrpSpPr>
        <p:grpSpPr>
          <a:xfrm>
            <a:off x="8364084" y="3126725"/>
            <a:ext cx="395307" cy="886006"/>
            <a:chOff x="8364084" y="3126725"/>
            <a:chExt cx="395307" cy="8860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FA6B8B-607F-054E-8E2E-69B3C17B8378}"/>
                </a:ext>
              </a:extLst>
            </p:cNvPr>
            <p:cNvSpPr txBox="1"/>
            <p:nvPr/>
          </p:nvSpPr>
          <p:spPr>
            <a:xfrm>
              <a:off x="8364084" y="364339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A906B-3F0A-4041-BDF4-DEB268442576}"/>
                </a:ext>
              </a:extLst>
            </p:cNvPr>
            <p:cNvSpPr txBox="1"/>
            <p:nvPr/>
          </p:nvSpPr>
          <p:spPr>
            <a:xfrm>
              <a:off x="8369541" y="31267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pic>
        <p:nvPicPr>
          <p:cNvPr id="7" name="Picture 6" descr="A picture containing outdoor, tree, street, city&#10;&#10;Description automatically generated">
            <a:extLst>
              <a:ext uri="{FF2B5EF4-FFF2-40B4-BE49-F238E27FC236}">
                <a16:creationId xmlns:a16="http://schemas.microsoft.com/office/drawing/2014/main" id="{78BD6572-ED0A-7D43-83A7-4A0633E8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4562475" cy="6858000"/>
          </a:xfrm>
          <a:prstGeom prst="rect">
            <a:avLst/>
          </a:prstGeom>
        </p:spPr>
      </p:pic>
      <p:pic>
        <p:nvPicPr>
          <p:cNvPr id="9" name="Picture 8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7666C6AA-BB99-7344-A7A4-052DCC992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10196"/>
          <a:stretch/>
        </p:blipFill>
        <p:spPr>
          <a:xfrm>
            <a:off x="4581527" y="1295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46478</TotalTime>
  <Words>1898</Words>
  <Application>Microsoft Macintosh PowerPoint</Application>
  <PresentationFormat>Widescreen</PresentationFormat>
  <Paragraphs>579</Paragraphs>
  <Slides>45</Slides>
  <Notes>40</Notes>
  <HiddenSlides>1</HiddenSlides>
  <MMClips>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Lucida Calligraphy</vt:lpstr>
      <vt:lpstr>Times New Roman</vt:lpstr>
      <vt:lpstr>Wingdings</vt:lpstr>
      <vt:lpstr>dan-berkeley-nlp-v1</vt:lpstr>
      <vt:lpstr>Photo Editor Photo</vt:lpstr>
      <vt:lpstr>CS 188: Artificial Intelligence </vt:lpstr>
      <vt:lpstr>Today</vt:lpstr>
      <vt:lpstr>Planning Agents</vt:lpstr>
      <vt:lpstr>Move to nearest dot and eat it</vt:lpstr>
      <vt:lpstr>Precompute optimal plan, execute it</vt:lpstr>
      <vt:lpstr>Search Problems</vt:lpstr>
      <vt:lpstr>Search Problems</vt:lpstr>
      <vt:lpstr>Search Problems Are Models</vt:lpstr>
      <vt:lpstr>Example: Traveling in Romania</vt:lpstr>
      <vt:lpstr>But then…</vt:lpstr>
      <vt:lpstr>Example: Traveling in Romania</vt:lpstr>
      <vt:lpstr>Models are almost always wrong</vt:lpstr>
      <vt:lpstr>State Space Sizes</vt:lpstr>
      <vt:lpstr>State Space Graphs and Search Trees</vt:lpstr>
      <vt:lpstr>State Space Graphs</vt:lpstr>
      <vt:lpstr>State Space Graphs</vt:lpstr>
      <vt:lpstr>State Space Graphs vs. Search Trees</vt:lpstr>
      <vt:lpstr>Quiz: State Space Graphs vs. Search Trees</vt:lpstr>
      <vt:lpstr>Quiz: State Space Graphs vs. Search Trees</vt:lpstr>
      <vt:lpstr>Quiz: State Space Graphs vs. Search Trees</vt:lpstr>
      <vt:lpstr>Tree Search</vt:lpstr>
      <vt:lpstr>Search Example: Romania</vt:lpstr>
      <vt:lpstr>Creating the search tree</vt:lpstr>
      <vt:lpstr>Creating the search tree</vt:lpstr>
      <vt:lpstr>Creating the search tree</vt:lpstr>
      <vt:lpstr>General Tree Search</vt:lpstr>
      <vt:lpstr>Systematic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Example: Maze Water DFS/BFS (part 1)</vt:lpstr>
      <vt:lpstr>Example: Maze Water DFS/BFS (part 2)</vt:lpstr>
      <vt:lpstr>Iterative Deepening</vt:lpstr>
      <vt:lpstr>Uniform Cost Search</vt:lpstr>
      <vt:lpstr>Uniform Cost Search</vt:lpstr>
      <vt:lpstr>Uniform Cost Search (UCS) Properties</vt:lpstr>
      <vt:lpstr>Video of Demo Maze with Deep/Shallow Water --- BFS or UCS? (part 1)</vt:lpstr>
      <vt:lpstr>Video of Demo Maze with Deep/Shallow Water --- BFS or UCS? (part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Lecture 2 - Uninformed Search</dc:title>
  <dc:creator>Preferred Customer</dc:creator>
  <cp:lastModifiedBy>Stuart RUSSELL</cp:lastModifiedBy>
  <cp:revision>2064</cp:revision>
  <cp:lastPrinted>2018-08-28T05:21:10Z</cp:lastPrinted>
  <dcterms:created xsi:type="dcterms:W3CDTF">2004-08-27T04:16:05Z</dcterms:created>
  <dcterms:modified xsi:type="dcterms:W3CDTF">2021-01-27T02:13:33Z</dcterms:modified>
</cp:coreProperties>
</file>